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16"/>
  </p:notesMasterIdLst>
  <p:sldIdLst>
    <p:sldId id="256" r:id="rId2"/>
    <p:sldId id="258" r:id="rId3"/>
    <p:sldId id="261" r:id="rId4"/>
    <p:sldId id="326" r:id="rId5"/>
    <p:sldId id="327" r:id="rId6"/>
    <p:sldId id="293" r:id="rId7"/>
    <p:sldId id="295" r:id="rId8"/>
    <p:sldId id="314" r:id="rId9"/>
    <p:sldId id="299" r:id="rId10"/>
    <p:sldId id="301" r:id="rId11"/>
    <p:sldId id="303" r:id="rId12"/>
    <p:sldId id="325" r:id="rId13"/>
    <p:sldId id="328" r:id="rId14"/>
    <p:sldId id="290" r:id="rId15"/>
  </p:sldIdLst>
  <p:sldSz cx="9144000" cy="5143500" type="screen16x9"/>
  <p:notesSz cx="6858000" cy="9144000"/>
  <p:embeddedFontLst>
    <p:embeddedFont>
      <p:font typeface="DM Sans" pitchFamily="2" charset="77"/>
      <p:regular r:id="rId17"/>
      <p:bold r:id="rId18"/>
      <p:italic r:id="rId19"/>
      <p:boldItalic r:id="rId20"/>
    </p:embeddedFont>
    <p:embeddedFont>
      <p:font typeface="Montserrat" pitchFamily="2" charset="77"/>
      <p:regular r:id="rId21"/>
      <p:bold r:id="rId22"/>
      <p:italic r:id="rId23"/>
      <p:boldItalic r:id="rId24"/>
    </p:embeddedFont>
    <p:embeddedFont>
      <p:font typeface="Outfit" pitchFamily="2" charset="0"/>
      <p:regular r:id="rId25"/>
      <p:bold r:id="rId26"/>
    </p:embeddedFont>
    <p:embeddedFont>
      <p:font typeface="Outfit Medium" pitchFamily="2" charset="0"/>
      <p:regular r:id="rId27"/>
    </p:embeddedFont>
    <p:embeddedFont>
      <p:font typeface="SF Pro Display" pitchFamily="2" charset="0"/>
      <p:regular r:id="rId28"/>
      <p:bold r:id="rId29"/>
      <p:italic r:id="rId30"/>
      <p:boldItalic r:id="rId31"/>
    </p:embeddedFont>
    <p:embeddedFont>
      <p:font typeface="SF Pro Display Black" pitchFamily="2" charset="0"/>
      <p:bold r:id="rId32"/>
      <p:italic r:id="rId33"/>
      <p:boldItalic r:id="rId34"/>
    </p:embeddedFont>
    <p:embeddedFont>
      <p:font typeface="SF Pro Display Light" pitchFamily="2" charset="0"/>
      <p:regular r:id="rId35"/>
      <p:italic r:id="rId36"/>
    </p:embeddedFont>
    <p:embeddedFont>
      <p:font typeface="SF PRO DISPLAY MEDIUM" pitchFamily="2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51"/>
    <p:restoredTop sz="80088"/>
  </p:normalViewPr>
  <p:slideViewPr>
    <p:cSldViewPr snapToGrid="0">
      <p:cViewPr varScale="1">
        <p:scale>
          <a:sx n="124" d="100"/>
          <a:sy n="124" d="100"/>
        </p:scale>
        <p:origin x="140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notesViewPr>
    <p:cSldViewPr snapToGrid="0">
      <p:cViewPr>
        <p:scale>
          <a:sx n="129" d="100"/>
          <a:sy n="129" d="100"/>
        </p:scale>
        <p:origin x="3288" y="-20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0D513C-49F5-9DD6-8957-53CC0585F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8" name="Segnaposto note 7">
            <a:extLst>
              <a:ext uri="{FF2B5EF4-FFF2-40B4-BE49-F238E27FC236}">
                <a16:creationId xmlns:a16="http://schemas.microsoft.com/office/drawing/2014/main" id="{F46A622A-FCC6-AE6F-AA70-FDF2CFAA2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40569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Presentazione offerta da Mario Gabriele Carofano.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Dividiamo la discussione in queste 8 sezioni: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24139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Per lo sviluppo di questo progetto, mi sono principalmente basato sui seguenti articoli accademici di riferimento: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401389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</a:t>
            </a:r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Note.</a:t>
                </a:r>
              </a:p>
            </p:txBody>
          </p:sp>
        </mc:Choice>
        <mc:Fallback xmlns="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Per capire come sviluppare uno stimatore di posizione, rivediamo brevemente la dinamica del problema.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Prendiamo come riferimento uno scenario bidimensionale con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𝑁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dispositivi wireless (detti anchors) la cui posizione è descritta dalle coordinate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𝑎_𝑖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, ed un target la cui posizione da stimare è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La distanza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tra il target e l’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-esima anchor può essere espressa tramite la formula della norma euclidea. Dato che la posizione del target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è nota a priori, il valore </a:t>
                </a:r>
                <a:r>
                  <a:rPr lang="it-IT" sz="140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può essere calcolato direttamente.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carofano/Shadow-Mapp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1177083"/>
            <a:ext cx="4160700" cy="16004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Shadow mapping:</a:t>
            </a:r>
            <a:br>
              <a:rPr lang="it-IT" b="1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Casting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curved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shadows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on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curved</a:t>
            </a:r>
            <a:r>
              <a:rPr lang="it-IT" sz="28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 </a:t>
            </a:r>
            <a:r>
              <a:rPr lang="it-IT" sz="2800" b="0" dirty="0" err="1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surfaces</a:t>
            </a:r>
            <a:endParaRPr sz="28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2987345"/>
            <a:ext cx="4160700" cy="1506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Diego Romano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 Medium" pitchFamily="2" charset="0"/>
                <a:ea typeface="SF Pro Display Medium" pitchFamily="2" charset="0"/>
                <a:cs typeface="SF Pro Display Medium" pitchFamily="2" charset="0"/>
              </a:rPr>
              <a:t>Mario Gabriele Carofano</a:t>
            </a:r>
          </a:p>
          <a:p>
            <a:pPr marL="0" indent="0">
              <a:spcBef>
                <a:spcPts val="600"/>
              </a:spcBef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Università degli Studi di Napoli "Federico II"</a:t>
            </a: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uiExpand="1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Rettangolo con angoli arrotondati 7" hidden="1">
            <a:extLst>
              <a:ext uri="{FF2B5EF4-FFF2-40B4-BE49-F238E27FC236}">
                <a16:creationId xmlns:a16="http://schemas.microsoft.com/office/drawing/2014/main" id="{08C70D95-D94B-E8FA-174A-B9292B843712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 hidden="1">
            <a:extLst>
              <a:ext uri="{FF2B5EF4-FFF2-40B4-BE49-F238E27FC236}">
                <a16:creationId xmlns:a16="http://schemas.microsoft.com/office/drawing/2014/main" id="{E1310517-EF80-4A59-EF36-019843A7C708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12" name="!!titolo1">
            <a:extLst>
              <a:ext uri="{FF2B5EF4-FFF2-40B4-BE49-F238E27FC236}">
                <a16:creationId xmlns:a16="http://schemas.microsoft.com/office/drawing/2014/main" id="{F3C707F6-E5D6-0471-4296-D0CBBE53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Applicazione del depth test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6">
            <a:extLst>
              <a:ext uri="{FF2B5EF4-FFF2-40B4-BE49-F238E27FC236}">
                <a16:creationId xmlns:a16="http://schemas.microsoft.com/office/drawing/2014/main" id="{FA3A7908-F4CE-9470-C106-6A9089F34ED4}"/>
              </a:ext>
            </a:extLst>
          </p:cNvPr>
          <p:cNvSpPr txBox="1"/>
          <p:nvPr/>
        </p:nvSpPr>
        <p:spPr>
          <a:xfrm>
            <a:off x="3585680" y="1787703"/>
            <a:ext cx="4109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depth test - definizione, a cosa serve?, caratteristiche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disegno della scena finale con luci e ombre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thirdstep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1" name="!!titolo1">
            <a:extLst>
              <a:ext uri="{FF2B5EF4-FFF2-40B4-BE49-F238E27FC236}">
                <a16:creationId xmlns:a16="http://schemas.microsoft.com/office/drawing/2014/main" id="{0249FFA7-F22C-461B-D8E8-B4A7C1E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984855"/>
          </a:xfrm>
        </p:spPr>
        <p:txBody>
          <a:bodyPr anchor="t" anchorCtr="0">
            <a:spAutoFit/>
          </a:bodyPr>
          <a:lstStyle/>
          <a:p>
            <a:pPr algn="r"/>
            <a:r>
              <a:rPr lang="it-IT" sz="3200" dirty="0">
                <a:solidFill>
                  <a:schemeClr val="bg2">
                    <a:lumMod val="10000"/>
                  </a:schemeClr>
                </a:solidFill>
              </a:rPr>
              <a:t>Limitazioni dello spazio immagine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19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7">
            <a:extLst>
              <a:ext uri="{FF2B5EF4-FFF2-40B4-BE49-F238E27FC236}">
                <a16:creationId xmlns:a16="http://schemas.microsoft.com/office/drawing/2014/main" id="{9914C482-9F68-6B52-44DE-86A7F3EF222E}"/>
              </a:ext>
            </a:extLst>
          </p:cNvPr>
          <p:cNvSpPr txBox="1"/>
          <p:nvPr/>
        </p:nvSpPr>
        <p:spPr>
          <a:xfrm>
            <a:off x="3585680" y="1787703"/>
            <a:ext cx="4109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field of </a:t>
            </a:r>
            <a:r>
              <a:rPr lang="it-IT" dirty="0" err="1"/>
              <a:t>view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light source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dither</a:t>
            </a:r>
            <a:r>
              <a:rPr lang="it-IT" dirty="0"/>
              <a:t>, </a:t>
            </a:r>
            <a:r>
              <a:rPr lang="it-IT" dirty="0" err="1"/>
              <a:t>interpolation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quantization</a:t>
            </a:r>
            <a:r>
              <a:rPr lang="it-IT" dirty="0"/>
              <a:t>, </a:t>
            </a:r>
            <a:r>
              <a:rPr lang="it-IT" dirty="0" err="1"/>
              <a:t>aliasing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self-</a:t>
            </a:r>
            <a:r>
              <a:rPr lang="it-IT" dirty="0" err="1"/>
              <a:t>shadowing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133169"/>
            <a:chOff x="1919059" y="1334664"/>
            <a:chExt cx="3210940" cy="1133169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566822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Conclusione 1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…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099C3891-CD15-3896-A104-E6B09B8F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endParaRPr lang="it-IT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4" name="!!note8">
            <a:extLst>
              <a:ext uri="{FF2B5EF4-FFF2-40B4-BE49-F238E27FC236}">
                <a16:creationId xmlns:a16="http://schemas.microsoft.com/office/drawing/2014/main" id="{6B4B7F26-1C52-4B3C-3ADC-6C218FC55201}"/>
              </a:ext>
            </a:extLst>
          </p:cNvPr>
          <p:cNvSpPr txBox="1"/>
          <p:nvPr/>
        </p:nvSpPr>
        <p:spPr>
          <a:xfrm>
            <a:off x="3585680" y="3385689"/>
            <a:ext cx="410966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prestazioni finali (rendering e risoluzione)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tempi di esecuzione con e senza ombra (quanto pesa </a:t>
            </a:r>
            <a:r>
              <a:rPr lang="it-IT" dirty="0" err="1"/>
              <a:t>computazionalmente</a:t>
            </a:r>
            <a:r>
              <a:rPr lang="it-IT" dirty="0"/>
              <a:t> nel concreto)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esecuzione video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funziona anche per superfici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altro dal paper…</a:t>
            </a:r>
          </a:p>
        </p:txBody>
      </p: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099C3891-CD15-3896-A104-E6B09B8F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Conclusioni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Futuri sviluppi</a:t>
            </a:r>
          </a:p>
        </p:txBody>
      </p:sp>
      <p:sp>
        <p:nvSpPr>
          <p:cNvPr id="4" name="!!note9">
            <a:extLst>
              <a:ext uri="{FF2B5EF4-FFF2-40B4-BE49-F238E27FC236}">
                <a16:creationId xmlns:a16="http://schemas.microsoft.com/office/drawing/2014/main" id="{57644CFA-D05F-264F-89C4-6BB245D33005}"/>
              </a:ext>
            </a:extLst>
          </p:cNvPr>
          <p:cNvSpPr txBox="1"/>
          <p:nvPr/>
        </p:nvSpPr>
        <p:spPr>
          <a:xfrm>
            <a:off x="3585680" y="3385689"/>
            <a:ext cx="41096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ulteriori metodi per migliorare la qualità delle ombre (es. PCF, LAM, combinazione con shadow volumes,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altro dal paper…</a:t>
            </a:r>
          </a:p>
        </p:txBody>
      </p:sp>
    </p:spTree>
    <p:extLst>
      <p:ext uri="{BB962C8B-B14F-4D97-AF65-F5344CB8AC3E}">
        <p14:creationId xmlns:p14="http://schemas.microsoft.com/office/powerpoint/2010/main" val="3782462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mgcarofano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/Shadow-Mapping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54FB139-FA82-ED52-72F9-316A7C7BDD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51963" y="2133226"/>
            <a:ext cx="1145876" cy="11458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Limitazioni dello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spazio immagine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Applicazione del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depth test</a:t>
              </a: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72000" tIns="180000" rIns="0" bIns="180000" rtlCol="0" anchor="ctr"/>
            <a:lstStyle/>
            <a:p>
              <a:pPr algn="ctr">
                <a:lnSpc>
                  <a:spcPct val="80000"/>
                </a:lnSpc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Proiezione della shadow map</a:t>
              </a:r>
              <a:endParaRPr kumimoji="0" lang="it-IT" sz="35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utfit"/>
                <a:ea typeface="+mn-ea"/>
                <a:cs typeface="+mn-cs"/>
                <a:sym typeface="Outfit"/>
              </a:endParaRP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algn="ctr">
                <a:lnSpc>
                  <a:spcPct val="90000"/>
                </a:lnSpc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Generazione della shadow map</a:t>
              </a:r>
              <a:endParaRPr kumimoji="0" lang="it-IT" sz="28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36000" tIns="180000" rIns="0" bIns="180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  <a:t>L’algoritmo di</a:t>
              </a:r>
              <a:br>
                <a:rPr kumimoji="0" lang="it-IT" sz="28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ea typeface="+mn-ea"/>
                  <a:cs typeface="+mn-cs"/>
                  <a:sym typeface="Outfit"/>
                </a:rPr>
              </a:br>
              <a:r>
                <a:rPr kumimoji="0" lang="it-IT" sz="2800" b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utfit"/>
                  <a:sym typeface="Outfit"/>
                </a:rPr>
                <a:t>Lance Williams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Stato dell’arte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C53B1926-1B4B-9CCA-99EA-406C76EACAE9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90A77EB-DCBC-6F6C-9815-98584197243F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4C3522A-BCA2-533C-CB3E-B77AFBA34916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9C4178A-2911-2E88-FDCF-7CE07CA11FD0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D99A335-4B60-8EB8-8BC1-AF571E6DCC53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B0822E3-F398-37E1-6FC8-98078EE1487C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FBECF06-8553-31C6-63D1-F0F390D37B78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DBCEAC-2AF4-BDD7-AF6A-06B1383C7D9D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D4BC820-E2C6-7BF6-3E5D-B195FB9F6F64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!!titolo1">
            <a:extLst>
              <a:ext uri="{FF2B5EF4-FFF2-40B4-BE49-F238E27FC236}">
                <a16:creationId xmlns:a16="http://schemas.microsoft.com/office/drawing/2014/main" id="{59BBF66E-9D00-A714-CB82-166DB61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Quali informazioni offrono le ombre?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64" name="!!titolo1">
            <a:extLst>
              <a:ext uri="{FF2B5EF4-FFF2-40B4-BE49-F238E27FC236}">
                <a16:creationId xmlns:a16="http://schemas.microsoft.com/office/drawing/2014/main" id="{59BBF66E-9D00-A714-CB82-166DB61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endParaRPr lang="it-IT" sz="20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2" name="!!note1">
            <a:extLst>
              <a:ext uri="{FF2B5EF4-FFF2-40B4-BE49-F238E27FC236}">
                <a16:creationId xmlns:a16="http://schemas.microsoft.com/office/drawing/2014/main" id="{5546690B-1C14-E93B-0692-E3BDC11EB22A}"/>
              </a:ext>
            </a:extLst>
          </p:cNvPr>
          <p:cNvSpPr txBox="1"/>
          <p:nvPr/>
        </p:nvSpPr>
        <p:spPr>
          <a:xfrm>
            <a:off x="3215811" y="2301411"/>
            <a:ext cx="47672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quali informazioni offrono le ombre?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da dove nasce la necessità di sviluppare un nuovo metodo per il rendering delle ombre?</a:t>
            </a:r>
          </a:p>
        </p:txBody>
      </p:sp>
    </p:spTree>
    <p:extLst>
      <p:ext uri="{BB962C8B-B14F-4D97-AF65-F5344CB8AC3E}">
        <p14:creationId xmlns:p14="http://schemas.microsoft.com/office/powerpoint/2010/main" val="1214017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4" name="!!titolo1">
            <a:extLst>
              <a:ext uri="{FF2B5EF4-FFF2-40B4-BE49-F238E27FC236}">
                <a16:creationId xmlns:a16="http://schemas.microsoft.com/office/drawing/2014/main" id="{A2B97D96-EF6C-FC8D-5E4D-591B1B600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Introduzione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Riferimenti</a:t>
            </a:r>
          </a:p>
        </p:txBody>
      </p:sp>
      <p:grpSp>
        <p:nvGrpSpPr>
          <p:cNvPr id="5" name="!!paper1">
            <a:extLst>
              <a:ext uri="{FF2B5EF4-FFF2-40B4-BE49-F238E27FC236}">
                <a16:creationId xmlns:a16="http://schemas.microsoft.com/office/drawing/2014/main" id="{B507F717-F0DB-55EA-7326-0F9D35558A88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6" name="Gruppo 5">
              <a:extLst>
                <a:ext uri="{FF2B5EF4-FFF2-40B4-BE49-F238E27FC236}">
                  <a16:creationId xmlns:a16="http://schemas.microsoft.com/office/drawing/2014/main" id="{98D5A03F-58EC-83C2-2D3F-41C288CBAF0E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1" name="Google Shape;1133;p71">
                <a:extLst>
                  <a:ext uri="{FF2B5EF4-FFF2-40B4-BE49-F238E27FC236}">
                    <a16:creationId xmlns:a16="http://schemas.microsoft.com/office/drawing/2014/main" id="{EDE00570-C70C-F1B9-A628-A1F5B7B1ACC6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134;p71">
                <a:extLst>
                  <a:ext uri="{FF2B5EF4-FFF2-40B4-BE49-F238E27FC236}">
                    <a16:creationId xmlns:a16="http://schemas.microsoft.com/office/drawing/2014/main" id="{BCF6F32B-3A41-8B6A-E233-EA66B07852E2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135;p71">
                <a:extLst>
                  <a:ext uri="{FF2B5EF4-FFF2-40B4-BE49-F238E27FC236}">
                    <a16:creationId xmlns:a16="http://schemas.microsoft.com/office/drawing/2014/main" id="{15C467C9-82AA-6517-F53E-863984B212AA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136;p71">
                <a:extLst>
                  <a:ext uri="{FF2B5EF4-FFF2-40B4-BE49-F238E27FC236}">
                    <a16:creationId xmlns:a16="http://schemas.microsoft.com/office/drawing/2014/main" id="{BB0F967E-F541-BF1F-8078-C957E28F38E1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7D452541-0037-10D8-227F-76DCCFB089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CC00F3E-4BF5-A914-5313-0955DE9E1B08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AC02267-A2BD-A81A-9267-A943543988AC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Titolo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CC2267AD-50E7-43D1-8ED7-D36193E35417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Autori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4201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2">
            <a:extLst>
              <a:ext uri="{FF2B5EF4-FFF2-40B4-BE49-F238E27FC236}">
                <a16:creationId xmlns:a16="http://schemas.microsoft.com/office/drawing/2014/main" id="{A5DC7B03-8BAB-52A6-8173-114FAD5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723245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Stato dell’arte</a:t>
            </a:r>
            <a:endParaRPr lang="it-IT" sz="2000" b="0" dirty="0">
              <a:solidFill>
                <a:schemeClr val="bg2">
                  <a:lumMod val="10000"/>
                </a:schemeClr>
              </a:solidFill>
              <a:latin typeface="Outfit Medium" pitchFamily="2" charset="0"/>
            </a:endParaRPr>
          </a:p>
        </p:txBody>
      </p:sp>
      <p:sp>
        <p:nvSpPr>
          <p:cNvPr id="2" name="!!note2">
            <a:extLst>
              <a:ext uri="{FF2B5EF4-FFF2-40B4-BE49-F238E27FC236}">
                <a16:creationId xmlns:a16="http://schemas.microsoft.com/office/drawing/2014/main" id="{A543231A-F6DE-3B3D-4CCB-0A33865C0C41}"/>
              </a:ext>
            </a:extLst>
          </p:cNvPr>
          <p:cNvSpPr txBox="1"/>
          <p:nvPr/>
        </p:nvSpPr>
        <p:spPr>
          <a:xfrm>
            <a:off x="3585680" y="1787703"/>
            <a:ext cx="41096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rendering pipeline (in particolare illuminazione e </a:t>
            </a:r>
            <a:r>
              <a:rPr lang="it-IT" dirty="0" err="1"/>
              <a:t>shading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projective</a:t>
            </a:r>
            <a:r>
              <a:rPr lang="it-IT" dirty="0"/>
              <a:t> </a:t>
            </a:r>
            <a:r>
              <a:rPr lang="it-IT" dirty="0" err="1"/>
              <a:t>shadowing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shadow volumes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stencil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shadow mapping - vantaggi e svantaggi (sia dal paper che dal tutorial)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frame buffer e </a:t>
            </a:r>
            <a:r>
              <a:rPr lang="it-IT" dirty="0" err="1"/>
              <a:t>z</a:t>
            </a:r>
            <a:r>
              <a:rPr lang="it-IT" dirty="0"/>
              <a:t>-buffer</a:t>
            </a:r>
          </a:p>
        </p:txBody>
      </p: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9" name="!!titolo1">
            <a:extLst>
              <a:ext uri="{FF2B5EF4-FFF2-40B4-BE49-F238E27FC236}">
                <a16:creationId xmlns:a16="http://schemas.microsoft.com/office/drawing/2014/main" id="{F44CFFE1-D2F6-CA6A-FC8D-0550A3F7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L’algoritmo di Lance Williams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Schema esecutivo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B93CCED4-0F2C-431B-F0EB-2DE95B785E41}"/>
              </a:ext>
            </a:extLst>
          </p:cNvPr>
          <p:cNvSpPr/>
          <p:nvPr/>
        </p:nvSpPr>
        <p:spPr>
          <a:xfrm>
            <a:off x="1919059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disegna la scena dal punto di vista della fonte luminosa per generare la shadow map.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B647613E-48B3-02BF-6F2D-10086E782BD1}"/>
              </a:ext>
            </a:extLst>
          </p:cNvPr>
          <p:cNvSpPr/>
          <p:nvPr/>
        </p:nvSpPr>
        <p:spPr>
          <a:xfrm>
            <a:off x="4409819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disegna la scena dal punto di vista dello osservatore con una luce diffusa per disegnare la scena «in ombra».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FF5EA77-1F6E-3136-0881-4881398C0816}"/>
              </a:ext>
            </a:extLst>
          </p:cNvPr>
          <p:cNvSpPr/>
          <p:nvPr/>
        </p:nvSpPr>
        <p:spPr>
          <a:xfrm>
            <a:off x="6900577" y="1522748"/>
            <a:ext cx="1883422" cy="3379105"/>
          </a:xfrm>
          <a:prstGeom prst="roundRect">
            <a:avLst>
              <a:gd name="adj" fmla="val 12103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r>
              <a:rPr lang="it-IT" sz="16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Si ridisegna la scena dal punto di vista dello osservatore con una luce più forte e si applica il depth test.</a:t>
            </a:r>
          </a:p>
        </p:txBody>
      </p:sp>
      <p:sp>
        <p:nvSpPr>
          <p:cNvPr id="11" name="Triangolo 10">
            <a:extLst>
              <a:ext uri="{FF2B5EF4-FFF2-40B4-BE49-F238E27FC236}">
                <a16:creationId xmlns:a16="http://schemas.microsoft.com/office/drawing/2014/main" id="{8B81F4A0-7D3D-6C9D-C93A-78871EE6591F}"/>
              </a:ext>
            </a:extLst>
          </p:cNvPr>
          <p:cNvSpPr/>
          <p:nvPr/>
        </p:nvSpPr>
        <p:spPr>
          <a:xfrm rot="5400000">
            <a:off x="392559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sp>
        <p:nvSpPr>
          <p:cNvPr id="12" name="Triangolo 11">
            <a:extLst>
              <a:ext uri="{FF2B5EF4-FFF2-40B4-BE49-F238E27FC236}">
                <a16:creationId xmlns:a16="http://schemas.microsoft.com/office/drawing/2014/main" id="{AAF0BF01-66BF-ECF3-AE40-7F4ABA161B78}"/>
              </a:ext>
            </a:extLst>
          </p:cNvPr>
          <p:cNvSpPr/>
          <p:nvPr/>
        </p:nvSpPr>
        <p:spPr>
          <a:xfrm rot="5400000">
            <a:off x="6416353" y="3158300"/>
            <a:ext cx="361114" cy="108000"/>
          </a:xfrm>
          <a:prstGeom prst="triangle">
            <a:avLst>
              <a:gd name="adj" fmla="val 51739"/>
            </a:avLst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6" grpId="0" animBg="1"/>
      <p:bldP spid="7" grpId="0" animBg="1"/>
      <p:bldP spid="8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D8D3764F-7A23-1759-82E4-DFE12927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Generazione della shadow map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4">
            <a:extLst>
              <a:ext uri="{FF2B5EF4-FFF2-40B4-BE49-F238E27FC236}">
                <a16:creationId xmlns:a16="http://schemas.microsoft.com/office/drawing/2014/main" id="{C4EDA836-5A24-E7E0-3E26-91C143A9B678}"/>
              </a:ext>
            </a:extLst>
          </p:cNvPr>
          <p:cNvSpPr txBox="1"/>
          <p:nvPr/>
        </p:nvSpPr>
        <p:spPr>
          <a:xfrm>
            <a:off x="3585680" y="1787703"/>
            <a:ext cx="4109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che cos’è una shadow map (o depth map)?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firststep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3F3DCDDA-80A3-5F82-F6B2-3FF6DBE9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Proiezione della shadow map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b="0" dirty="0">
                <a:solidFill>
                  <a:schemeClr val="bg2">
                    <a:lumMod val="10000"/>
                  </a:schemeClr>
                </a:solidFill>
                <a:latin typeface="Outfit Medium" pitchFamily="2" charset="0"/>
              </a:rPr>
              <a:t>Sottotitolo</a:t>
            </a:r>
          </a:p>
        </p:txBody>
      </p:sp>
      <p:sp>
        <p:nvSpPr>
          <p:cNvPr id="4" name="!!note5">
            <a:extLst>
              <a:ext uri="{FF2B5EF4-FFF2-40B4-BE49-F238E27FC236}">
                <a16:creationId xmlns:a16="http://schemas.microsoft.com/office/drawing/2014/main" id="{A3919FC2-768E-1D63-BC00-C5F201C6C025}"/>
              </a:ext>
            </a:extLst>
          </p:cNvPr>
          <p:cNvSpPr txBox="1"/>
          <p:nvPr/>
        </p:nvSpPr>
        <p:spPr>
          <a:xfrm>
            <a:off x="3585680" y="1787703"/>
            <a:ext cx="41096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spazi e matrici utilizzate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 trasformazione lineare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lavoro di post-produzione - vantaggi e svantaggi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codice </a:t>
            </a:r>
            <a:r>
              <a:rPr lang="it-IT" dirty="0" err="1"/>
              <a:t>openGL</a:t>
            </a:r>
            <a:r>
              <a:rPr lang="it-IT" dirty="0"/>
              <a:t> </a:t>
            </a:r>
            <a:r>
              <a:rPr lang="it-IT" dirty="0" err="1"/>
              <a:t>secondstep</a:t>
            </a:r>
            <a:r>
              <a:rPr lang="it-IT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2466</TotalTime>
  <Words>508</Words>
  <Application>Microsoft Macintosh PowerPoint</Application>
  <PresentationFormat>Presentazione su schermo (16:9)</PresentationFormat>
  <Paragraphs>154</Paragraphs>
  <Slides>14</Slides>
  <Notes>14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4" baseType="lpstr">
      <vt:lpstr>Outfit Medium</vt:lpstr>
      <vt:lpstr>Outfit</vt:lpstr>
      <vt:lpstr>Montserrat</vt:lpstr>
      <vt:lpstr>SF PRO DISPLAY MEDIUM</vt:lpstr>
      <vt:lpstr>DM Sans</vt:lpstr>
      <vt:lpstr>SF Pro Display</vt:lpstr>
      <vt:lpstr>SF Pro Display Light</vt:lpstr>
      <vt:lpstr>Arial</vt:lpstr>
      <vt:lpstr>SF Pro Display Black</vt:lpstr>
      <vt:lpstr>Data Collection and Analysis - Master of Science in Community Health and Prevention Research by Slidesgo</vt:lpstr>
      <vt:lpstr>Shadow mapping: Casting curved shadows on curved surfaces</vt:lpstr>
      <vt:lpstr>Presentazione standard di PowerPoint</vt:lpstr>
      <vt:lpstr>Introduzione Quali informazioni offrono le ombre?</vt:lpstr>
      <vt:lpstr>Introduzione</vt:lpstr>
      <vt:lpstr>Introduzione Riferimenti</vt:lpstr>
      <vt:lpstr>Stato dell’arte</vt:lpstr>
      <vt:lpstr>L’algoritmo di Lance Williams Schema esecutivo</vt:lpstr>
      <vt:lpstr>Generazione della shadow map Sottotitolo</vt:lpstr>
      <vt:lpstr>Proiezione della shadow map Sottotitolo</vt:lpstr>
      <vt:lpstr>Applicazione del depth test Sottotitolo</vt:lpstr>
      <vt:lpstr>Limitazioni dello spazio immagine Sottotitolo</vt:lpstr>
      <vt:lpstr>Conclusioni</vt:lpstr>
      <vt:lpstr>Conclusioni Futuri sviluppi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45</cp:revision>
  <dcterms:modified xsi:type="dcterms:W3CDTF">2024-02-28T13:46:14Z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